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1" r:id="rId5"/>
    <p:sldId id="292" r:id="rId6"/>
    <p:sldId id="300" r:id="rId7"/>
    <p:sldId id="301" r:id="rId8"/>
    <p:sldId id="302" r:id="rId9"/>
    <p:sldId id="304" r:id="rId10"/>
    <p:sldId id="305" r:id="rId11"/>
    <p:sldId id="306" r:id="rId12"/>
    <p:sldId id="307" r:id="rId13"/>
    <p:sldId id="311" r:id="rId14"/>
    <p:sldId id="308" r:id="rId15"/>
    <p:sldId id="30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468" autoAdjust="0"/>
  </p:normalViewPr>
  <p:slideViewPr>
    <p:cSldViewPr snapToGrid="0">
      <p:cViewPr varScale="1">
        <p:scale>
          <a:sx n="61" d="100"/>
          <a:sy n="61" d="100"/>
        </p:scale>
        <p:origin x="10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acwhinnie" userId="0006217e-d369-4e2b-9dff-562fce23d9c7" providerId="ADAL" clId="{0D5DD1A6-D552-4721-9DF0-415D008DFE00}"/>
    <pc:docChg chg="undo custSel addSld delSld modSld">
      <pc:chgData name="Lucy Macwhinnie" userId="0006217e-d369-4e2b-9dff-562fce23d9c7" providerId="ADAL" clId="{0D5DD1A6-D552-4721-9DF0-415D008DFE00}" dt="2023-06-19T08:29:44.668" v="164" actId="20577"/>
      <pc:docMkLst>
        <pc:docMk/>
      </pc:docMkLst>
      <pc:sldChg chg="new del">
        <pc:chgData name="Lucy Macwhinnie" userId="0006217e-d369-4e2b-9dff-562fce23d9c7" providerId="ADAL" clId="{0D5DD1A6-D552-4721-9DF0-415D008DFE00}" dt="2023-06-19T08:27:50.329" v="66" actId="47"/>
        <pc:sldMkLst>
          <pc:docMk/>
          <pc:sldMk cId="2010418924" sldId="310"/>
        </pc:sldMkLst>
      </pc:sldChg>
      <pc:sldChg chg="addSp delSp modSp add mod">
        <pc:chgData name="Lucy Macwhinnie" userId="0006217e-d369-4e2b-9dff-562fce23d9c7" providerId="ADAL" clId="{0D5DD1A6-D552-4721-9DF0-415D008DFE00}" dt="2023-06-19T08:29:44.668" v="164" actId="20577"/>
        <pc:sldMkLst>
          <pc:docMk/>
          <pc:sldMk cId="2038730685" sldId="311"/>
        </pc:sldMkLst>
        <pc:spChg chg="del">
          <ac:chgData name="Lucy Macwhinnie" userId="0006217e-d369-4e2b-9dff-562fce23d9c7" providerId="ADAL" clId="{0D5DD1A6-D552-4721-9DF0-415D008DFE00}" dt="2023-06-19T08:27:14.277" v="26" actId="478"/>
          <ac:spMkLst>
            <pc:docMk/>
            <pc:sldMk cId="2038730685" sldId="311"/>
            <ac:spMk id="2" creationId="{8AE0BF45-94D1-B9A2-8CDF-0E24F0236879}"/>
          </ac:spMkLst>
        </pc:spChg>
        <pc:spChg chg="mod">
          <ac:chgData name="Lucy Macwhinnie" userId="0006217e-d369-4e2b-9dff-562fce23d9c7" providerId="ADAL" clId="{0D5DD1A6-D552-4721-9DF0-415D008DFE00}" dt="2023-06-19T08:27:39.905" v="65" actId="20577"/>
          <ac:spMkLst>
            <pc:docMk/>
            <pc:sldMk cId="2038730685" sldId="311"/>
            <ac:spMk id="5" creationId="{B3706CE9-E52B-4FA2-8D32-E53739B29BF2}"/>
          </ac:spMkLst>
        </pc:spChg>
        <pc:spChg chg="del">
          <ac:chgData name="Lucy Macwhinnie" userId="0006217e-d369-4e2b-9dff-562fce23d9c7" providerId="ADAL" clId="{0D5DD1A6-D552-4721-9DF0-415D008DFE00}" dt="2023-06-19T08:27:10.840" v="25" actId="478"/>
          <ac:spMkLst>
            <pc:docMk/>
            <pc:sldMk cId="2038730685" sldId="311"/>
            <ac:spMk id="9" creationId="{91A9C179-EF18-4014-9875-2B522F20D49B}"/>
          </ac:spMkLst>
        </pc:spChg>
        <pc:graphicFrameChg chg="add del mod modGraphic">
          <ac:chgData name="Lucy Macwhinnie" userId="0006217e-d369-4e2b-9dff-562fce23d9c7" providerId="ADAL" clId="{0D5DD1A6-D552-4721-9DF0-415D008DFE00}" dt="2023-06-19T08:29:44.668" v="164" actId="20577"/>
          <ac:graphicFrameMkLst>
            <pc:docMk/>
            <pc:sldMk cId="2038730685" sldId="311"/>
            <ac:graphicFrameMk id="3" creationId="{946DA8A2-A8D9-FA4D-DC69-6C013A8ADB23}"/>
          </ac:graphicFrameMkLst>
        </pc:graphicFrameChg>
        <pc:picChg chg="del">
          <ac:chgData name="Lucy Macwhinnie" userId="0006217e-d369-4e2b-9dff-562fce23d9c7" providerId="ADAL" clId="{0D5DD1A6-D552-4721-9DF0-415D008DFE00}" dt="2023-06-19T08:27:08.620" v="24" actId="478"/>
          <ac:picMkLst>
            <pc:docMk/>
            <pc:sldMk cId="2038730685" sldId="311"/>
            <ac:picMk id="7" creationId="{49576783-FD9C-4B66-8515-3BBA770D6108}"/>
          </ac:picMkLst>
        </pc:picChg>
      </pc:sldChg>
    </pc:docChg>
  </pc:docChgLst>
  <pc:docChgLst>
    <pc:chgData name="Lucy Macwhinnie" userId="S::lmacwhinnie@cambournevc.org::0006217e-d369-4e2b-9dff-562fce23d9c7" providerId="AD" clId="Web-{821F75DE-A4B3-52C2-CF6C-85C49BF93392}"/>
    <pc:docChg chg="modSld">
      <pc:chgData name="Lucy Macwhinnie" userId="S::lmacwhinnie@cambournevc.org::0006217e-d369-4e2b-9dff-562fce23d9c7" providerId="AD" clId="Web-{821F75DE-A4B3-52C2-CF6C-85C49BF93392}" dt="2023-06-19T08:32:01.943" v="9" actId="20577"/>
      <pc:docMkLst>
        <pc:docMk/>
      </pc:docMkLst>
      <pc:sldChg chg="addSp modSp">
        <pc:chgData name="Lucy Macwhinnie" userId="S::lmacwhinnie@cambournevc.org::0006217e-d369-4e2b-9dff-562fce23d9c7" providerId="AD" clId="Web-{821F75DE-A4B3-52C2-CF6C-85C49BF93392}" dt="2023-06-19T08:32:01.943" v="9" actId="20577"/>
        <pc:sldMkLst>
          <pc:docMk/>
          <pc:sldMk cId="2944911119" sldId="307"/>
        </pc:sldMkLst>
        <pc:spChg chg="add mod">
          <ac:chgData name="Lucy Macwhinnie" userId="S::lmacwhinnie@cambournevc.org::0006217e-d369-4e2b-9dff-562fce23d9c7" providerId="AD" clId="Web-{821F75DE-A4B3-52C2-CF6C-85C49BF93392}" dt="2023-06-19T08:31:52.974" v="6" actId="1076"/>
          <ac:spMkLst>
            <pc:docMk/>
            <pc:sldMk cId="2944911119" sldId="307"/>
            <ac:spMk id="3" creationId="{C9254086-A1AD-2C4B-E076-8EEE33F27868}"/>
          </ac:spMkLst>
        </pc:spChg>
        <pc:spChg chg="mod">
          <ac:chgData name="Lucy Macwhinnie" userId="S::lmacwhinnie@cambournevc.org::0006217e-d369-4e2b-9dff-562fce23d9c7" providerId="AD" clId="Web-{821F75DE-A4B3-52C2-CF6C-85C49BF93392}" dt="2023-06-19T08:32:01.943" v="9" actId="20577"/>
          <ac:spMkLst>
            <pc:docMk/>
            <pc:sldMk cId="2944911119" sldId="307"/>
            <ac:spMk id="9" creationId="{91A9C179-EF18-4014-9875-2B522F20D49B}"/>
          </ac:spMkLst>
        </pc:spChg>
      </pc:sldChg>
    </pc:docChg>
  </pc:docChgLst>
  <pc:docChgLst>
    <pc:chgData name="Ian Knightley" userId="691c18b4-6643-45c8-a8b3-e00113051a34" providerId="ADAL" clId="{C1E7EC76-7542-4810-8533-06F4AFC575CF}"/>
    <pc:docChg chg="delSld">
      <pc:chgData name="Ian Knightley" userId="691c18b4-6643-45c8-a8b3-e00113051a34" providerId="ADAL" clId="{C1E7EC76-7542-4810-8533-06F4AFC575CF}" dt="2023-06-27T08:21:40.500" v="0" actId="47"/>
      <pc:docMkLst>
        <pc:docMk/>
      </pc:docMkLst>
      <pc:sldChg chg="del">
        <pc:chgData name="Ian Knightley" userId="691c18b4-6643-45c8-a8b3-e00113051a34" providerId="ADAL" clId="{C1E7EC76-7542-4810-8533-06F4AFC575CF}" dt="2023-06-27T08:21:40.500" v="0" actId="47"/>
        <pc:sldMkLst>
          <pc:docMk/>
          <pc:sldMk cId="2763710801" sldId="303"/>
        </pc:sldMkLst>
      </pc:sldChg>
    </pc:docChg>
  </pc:docChgLst>
  <pc:docChgLst>
    <pc:chgData name="Lucy Macwhinnie" userId="S::lmacwhinnie@cambournevc.org::0006217e-d369-4e2b-9dff-562fce23d9c7" providerId="AD" clId="Web-{D93C3017-DBEF-407D-E62D-2495DDA059C8}"/>
    <pc:docChg chg="modSld">
      <pc:chgData name="Lucy Macwhinnie" userId="S::lmacwhinnie@cambournevc.org::0006217e-d369-4e2b-9dff-562fce23d9c7" providerId="AD" clId="Web-{D93C3017-DBEF-407D-E62D-2495DDA059C8}" dt="2023-06-19T08:35:09.508" v="6" actId="20577"/>
      <pc:docMkLst>
        <pc:docMk/>
      </pc:docMkLst>
      <pc:sldChg chg="modSp">
        <pc:chgData name="Lucy Macwhinnie" userId="S::lmacwhinnie@cambournevc.org::0006217e-d369-4e2b-9dff-562fce23d9c7" providerId="AD" clId="Web-{D93C3017-DBEF-407D-E62D-2495DDA059C8}" dt="2023-06-19T08:35:09.508" v="6" actId="20577"/>
        <pc:sldMkLst>
          <pc:docMk/>
          <pc:sldMk cId="2944911119" sldId="307"/>
        </pc:sldMkLst>
        <pc:spChg chg="mod">
          <ac:chgData name="Lucy Macwhinnie" userId="S::lmacwhinnie@cambournevc.org::0006217e-d369-4e2b-9dff-562fce23d9c7" providerId="AD" clId="Web-{D93C3017-DBEF-407D-E62D-2495DDA059C8}" dt="2023-06-19T08:35:09.508" v="6" actId="20577"/>
          <ac:spMkLst>
            <pc:docMk/>
            <pc:sldMk cId="2944911119" sldId="307"/>
            <ac:spMk id="2" creationId="{8AE0BF45-94D1-B9A2-8CDF-0E24F023687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D1F3-52B1-4CA8-9DD9-E72C79B24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F494D1-ABD3-4C0F-9706-BCB06C45A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8BA801-44AE-49D4-BADF-E6D16399013F}"/>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5" name="Footer Placeholder 4">
            <a:extLst>
              <a:ext uri="{FF2B5EF4-FFF2-40B4-BE49-F238E27FC236}">
                <a16:creationId xmlns:a16="http://schemas.microsoft.com/office/drawing/2014/main" id="{69D98EEF-9A90-4A2F-867D-02AA3FA4FC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66E6DF-8D1E-4311-A796-7442B545F449}"/>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69075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AB03-89FA-4165-855A-3AE2C2217E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CEE3C6-7EDE-4E65-AFEF-5467B59DE3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6597C9-6D71-485C-9E66-AFD939F2221E}"/>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5" name="Footer Placeholder 4">
            <a:extLst>
              <a:ext uri="{FF2B5EF4-FFF2-40B4-BE49-F238E27FC236}">
                <a16:creationId xmlns:a16="http://schemas.microsoft.com/office/drawing/2014/main" id="{70E56D1C-A0D5-4E62-B6DB-EC30A43E9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393EF-D821-4324-A118-07713D2E0F16}"/>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350457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65AB0-10A0-49F2-B4DA-FCE4ED0768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23BB99-7A44-4F46-9A34-33E00F253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184AF3-C1AF-49E5-9BCA-EC55D15A44A3}"/>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5" name="Footer Placeholder 4">
            <a:extLst>
              <a:ext uri="{FF2B5EF4-FFF2-40B4-BE49-F238E27FC236}">
                <a16:creationId xmlns:a16="http://schemas.microsoft.com/office/drawing/2014/main" id="{FF01A774-1390-4053-909F-F24483741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9E49B-C751-4EF5-A785-58020BD6528A}"/>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239475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7B30-7EA8-440F-8032-AC1564E334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48DA10-72F9-4E0A-BBDB-AA0522A78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21ECD-0CAA-4347-B119-C31BDC294137}"/>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5" name="Footer Placeholder 4">
            <a:extLst>
              <a:ext uri="{FF2B5EF4-FFF2-40B4-BE49-F238E27FC236}">
                <a16:creationId xmlns:a16="http://schemas.microsoft.com/office/drawing/2014/main" id="{6E4912FA-1D06-4B38-AF9A-333F4E8C0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42D37-52C6-4865-ACFA-E64045711F49}"/>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63305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6A4E-7434-4D66-A337-CCD3AB1E2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2EA16-93CC-4764-BDF0-132B42F9E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F2597-2F9E-4753-A3B6-873A4AF44E72}"/>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5" name="Footer Placeholder 4">
            <a:extLst>
              <a:ext uri="{FF2B5EF4-FFF2-40B4-BE49-F238E27FC236}">
                <a16:creationId xmlns:a16="http://schemas.microsoft.com/office/drawing/2014/main" id="{65C7A95E-E638-47FE-BAAD-3404F135CB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A8A42-888F-4702-97A2-4021ADF429FF}"/>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300261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BFB0-578D-40B5-AB01-EB480306F4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6AF871-34D0-4227-BC3A-EDFA09D43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3435DF-CE2F-49E6-8257-AC99748024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161CAA-74F7-435F-82A9-A22333C0DA9C}"/>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6" name="Footer Placeholder 5">
            <a:extLst>
              <a:ext uri="{FF2B5EF4-FFF2-40B4-BE49-F238E27FC236}">
                <a16:creationId xmlns:a16="http://schemas.microsoft.com/office/drawing/2014/main" id="{9213F494-2E97-4326-8B8A-6867F43AC2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DF5C56-2515-44EE-97F0-6D67BC334D46}"/>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39179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DF6B-296E-4D3D-BA5C-40B7073714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E12A2B-E4E5-431A-905F-4919F7634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C23D78-FC27-4A86-A631-31E3FC9A9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DF8173-EFC6-4B00-92C3-28E1B81978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245651-28A3-4845-91B8-7AC59E6D6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22D588-70BA-428E-9318-13CE2E6847DF}"/>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8" name="Footer Placeholder 7">
            <a:extLst>
              <a:ext uri="{FF2B5EF4-FFF2-40B4-BE49-F238E27FC236}">
                <a16:creationId xmlns:a16="http://schemas.microsoft.com/office/drawing/2014/main" id="{F51FE2BE-76C3-4D5D-B16E-E43CF950B9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D8E4A1-D809-4318-A024-11772232D3AA}"/>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84787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32F6-2AF5-47C7-92B2-7C2017459A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FEB1EA-2E80-411A-8872-820611979064}"/>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4" name="Footer Placeholder 3">
            <a:extLst>
              <a:ext uri="{FF2B5EF4-FFF2-40B4-BE49-F238E27FC236}">
                <a16:creationId xmlns:a16="http://schemas.microsoft.com/office/drawing/2014/main" id="{E6374A8E-85BB-43F0-953D-1DD554FE4D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490A5B-73FC-4AB6-9134-AD5D98F84415}"/>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209833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6003C-996B-46DA-AD41-D5B25DC52BAB}"/>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3" name="Footer Placeholder 2">
            <a:extLst>
              <a:ext uri="{FF2B5EF4-FFF2-40B4-BE49-F238E27FC236}">
                <a16:creationId xmlns:a16="http://schemas.microsoft.com/office/drawing/2014/main" id="{DEAE33CB-0B75-4536-B268-71BCDC25CC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063F8A-D75F-4B12-ADB9-670F7FE70C5C}"/>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326484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0CA5-EE38-480F-94B0-742950959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8274B7-AF35-4022-B760-1B26B1E78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EC4CC6-CF7C-4AC5-934B-C093A9DDA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B01D-154F-4610-8D46-576999CEE1B5}"/>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6" name="Footer Placeholder 5">
            <a:extLst>
              <a:ext uri="{FF2B5EF4-FFF2-40B4-BE49-F238E27FC236}">
                <a16:creationId xmlns:a16="http://schemas.microsoft.com/office/drawing/2014/main" id="{8871FE49-D775-41D1-819B-2756FBBC21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1FA49B-E5FA-4856-9AA7-DAEAF00C49CD}"/>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256707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2743-B715-4A54-A158-169921A85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660FC3-1A00-4C46-97CC-1BD93858C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CA0B27-81E5-40F3-9AAA-702054D80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BCD4D-73DD-4416-8A6D-06982ACF79FD}"/>
              </a:ext>
            </a:extLst>
          </p:cNvPr>
          <p:cNvSpPr>
            <a:spLocks noGrp="1"/>
          </p:cNvSpPr>
          <p:nvPr>
            <p:ph type="dt" sz="half" idx="10"/>
          </p:nvPr>
        </p:nvSpPr>
        <p:spPr/>
        <p:txBody>
          <a:bodyPr/>
          <a:lstStyle/>
          <a:p>
            <a:fld id="{123AC259-24A2-4257-805C-AD2AF3E099F2}" type="datetimeFigureOut">
              <a:rPr lang="en-GB" smtClean="0"/>
              <a:t>27/06/2023</a:t>
            </a:fld>
            <a:endParaRPr lang="en-GB"/>
          </a:p>
        </p:txBody>
      </p:sp>
      <p:sp>
        <p:nvSpPr>
          <p:cNvPr id="6" name="Footer Placeholder 5">
            <a:extLst>
              <a:ext uri="{FF2B5EF4-FFF2-40B4-BE49-F238E27FC236}">
                <a16:creationId xmlns:a16="http://schemas.microsoft.com/office/drawing/2014/main" id="{5DB67D40-02D0-4CAD-9CC0-6CDF9FEDAC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8281CD-6891-4FBF-9C5C-EE230F62D832}"/>
              </a:ext>
            </a:extLst>
          </p:cNvPr>
          <p:cNvSpPr>
            <a:spLocks noGrp="1"/>
          </p:cNvSpPr>
          <p:nvPr>
            <p:ph type="sldNum" sz="quarter" idx="12"/>
          </p:nvPr>
        </p:nvSpPr>
        <p:spPr/>
        <p:txBody>
          <a:bodyPr/>
          <a:lstStyle/>
          <a:p>
            <a:fld id="{6D1D1503-55A7-47B0-B736-94687BCB8069}" type="slidenum">
              <a:rPr lang="en-GB" smtClean="0"/>
              <a:t>‹#›</a:t>
            </a:fld>
            <a:endParaRPr lang="en-GB"/>
          </a:p>
        </p:txBody>
      </p:sp>
    </p:spTree>
    <p:extLst>
      <p:ext uri="{BB962C8B-B14F-4D97-AF65-F5344CB8AC3E}">
        <p14:creationId xmlns:p14="http://schemas.microsoft.com/office/powerpoint/2010/main" val="103049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FAF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B5744-3F3C-45D9-96FC-7F5901472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63811-165C-43F4-9B18-A989EE34F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B13FE7-CB34-496C-9ECC-66BBBABB3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AC259-24A2-4257-805C-AD2AF3E099F2}" type="datetimeFigureOut">
              <a:rPr lang="en-GB" smtClean="0"/>
              <a:t>27/06/2023</a:t>
            </a:fld>
            <a:endParaRPr lang="en-GB"/>
          </a:p>
        </p:txBody>
      </p:sp>
      <p:sp>
        <p:nvSpPr>
          <p:cNvPr id="5" name="Footer Placeholder 4">
            <a:extLst>
              <a:ext uri="{FF2B5EF4-FFF2-40B4-BE49-F238E27FC236}">
                <a16:creationId xmlns:a16="http://schemas.microsoft.com/office/drawing/2014/main" id="{25772B6E-8ED7-4253-A6B3-C912D11D9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F8AC13-24E5-4A66-8947-80603FC72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D1503-55A7-47B0-B736-94687BCB8069}" type="slidenum">
              <a:rPr lang="en-GB" smtClean="0"/>
              <a:t>‹#›</a:t>
            </a:fld>
            <a:endParaRPr lang="en-GB"/>
          </a:p>
        </p:txBody>
      </p:sp>
    </p:spTree>
    <p:extLst>
      <p:ext uri="{BB962C8B-B14F-4D97-AF65-F5344CB8AC3E}">
        <p14:creationId xmlns:p14="http://schemas.microsoft.com/office/powerpoint/2010/main" val="2772776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1"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a:ea typeface="+mn-ea"/>
                <a:cs typeface="+mn-cs"/>
              </a:rPr>
              <a:t>A Taste of English at Cambourne VC </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3" name="Picture 2" descr="Shape&#10;&#10;Description automatically generated with low confidence">
            <a:extLst>
              <a:ext uri="{FF2B5EF4-FFF2-40B4-BE49-F238E27FC236}">
                <a16:creationId xmlns:a16="http://schemas.microsoft.com/office/drawing/2014/main" id="{4A2B4ED5-411B-4CFC-8D92-A2C83C6CF022}"/>
              </a:ext>
            </a:extLst>
          </p:cNvPr>
          <p:cNvPicPr>
            <a:picLocks noChangeAspect="1"/>
          </p:cNvPicPr>
          <p:nvPr/>
        </p:nvPicPr>
        <p:blipFill rotWithShape="1">
          <a:blip r:embed="rId2">
            <a:extLst>
              <a:ext uri="{28A0092B-C50C-407E-A947-70E740481C1C}">
                <a14:useLocalDpi xmlns:a14="http://schemas.microsoft.com/office/drawing/2010/main" val="0"/>
              </a:ext>
            </a:extLst>
          </a:blip>
          <a:srcRect b="13447"/>
          <a:stretch/>
        </p:blipFill>
        <p:spPr>
          <a:xfrm>
            <a:off x="2761455" y="543511"/>
            <a:ext cx="6667500" cy="5770978"/>
          </a:xfrm>
          <a:prstGeom prst="rect">
            <a:avLst/>
          </a:prstGeom>
        </p:spPr>
      </p:pic>
    </p:spTree>
    <p:extLst>
      <p:ext uri="{BB962C8B-B14F-4D97-AF65-F5344CB8AC3E}">
        <p14:creationId xmlns:p14="http://schemas.microsoft.com/office/powerpoint/2010/main" val="26713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a:ea typeface="+mn-ea"/>
                <a:cs typeface="+mn-cs"/>
              </a:rPr>
              <a:t>Some helpful hints </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graphicFrame>
        <p:nvGraphicFramePr>
          <p:cNvPr id="3" name="Content Placeholder 3">
            <a:extLst>
              <a:ext uri="{FF2B5EF4-FFF2-40B4-BE49-F238E27FC236}">
                <a16:creationId xmlns:a16="http://schemas.microsoft.com/office/drawing/2014/main" id="{946DA8A2-A8D9-FA4D-DC69-6C013A8ADB23}"/>
              </a:ext>
            </a:extLst>
          </p:cNvPr>
          <p:cNvGraphicFramePr>
            <a:graphicFrameLocks/>
          </p:cNvGraphicFramePr>
          <p:nvPr>
            <p:extLst>
              <p:ext uri="{D42A27DB-BD31-4B8C-83A1-F6EECF244321}">
                <p14:modId xmlns:p14="http://schemas.microsoft.com/office/powerpoint/2010/main" val="3146646517"/>
              </p:ext>
            </p:extLst>
          </p:nvPr>
        </p:nvGraphicFramePr>
        <p:xfrm>
          <a:off x="1795411" y="1185700"/>
          <a:ext cx="8952537" cy="5303506"/>
        </p:xfrm>
        <a:graphic>
          <a:graphicData uri="http://schemas.openxmlformats.org/drawingml/2006/table">
            <a:tbl>
              <a:tblPr firstRow="1" bandRow="1">
                <a:tableStyleId>{5C22544A-7EE6-4342-B048-85BDC9FD1C3A}</a:tableStyleId>
              </a:tblPr>
              <a:tblGrid>
                <a:gridCol w="2767713">
                  <a:extLst>
                    <a:ext uri="{9D8B030D-6E8A-4147-A177-3AD203B41FA5}">
                      <a16:colId xmlns:a16="http://schemas.microsoft.com/office/drawing/2014/main" val="4181515829"/>
                    </a:ext>
                  </a:extLst>
                </a:gridCol>
                <a:gridCol w="3092412">
                  <a:extLst>
                    <a:ext uri="{9D8B030D-6E8A-4147-A177-3AD203B41FA5}">
                      <a16:colId xmlns:a16="http://schemas.microsoft.com/office/drawing/2014/main" val="2083278781"/>
                    </a:ext>
                  </a:extLst>
                </a:gridCol>
                <a:gridCol w="3092412">
                  <a:extLst>
                    <a:ext uri="{9D8B030D-6E8A-4147-A177-3AD203B41FA5}">
                      <a16:colId xmlns:a16="http://schemas.microsoft.com/office/drawing/2014/main" val="1331531645"/>
                    </a:ext>
                  </a:extLst>
                </a:gridCol>
              </a:tblGrid>
              <a:tr h="5065140">
                <a:tc>
                  <a:txBody>
                    <a:bodyPr/>
                    <a:lstStyle/>
                    <a:p>
                      <a:r>
                        <a:rPr lang="en-GB" sz="1800" b="1" u="sng" dirty="0">
                          <a:solidFill>
                            <a:schemeClr val="tx1"/>
                          </a:solidFill>
                        </a:rPr>
                        <a:t>Clotho:</a:t>
                      </a:r>
                    </a:p>
                    <a:p>
                      <a:endParaRPr lang="en-GB" sz="1800" dirty="0">
                        <a:solidFill>
                          <a:schemeClr val="tx1"/>
                        </a:solidFill>
                      </a:endParaRPr>
                    </a:p>
                    <a:p>
                      <a:pPr marL="342900" indent="-342900">
                        <a:buFont typeface="+mj-lt"/>
                        <a:buAutoNum type="arabicPeriod"/>
                      </a:pPr>
                      <a:r>
                        <a:rPr lang="en-GB" sz="1800" dirty="0">
                          <a:solidFill>
                            <a:schemeClr val="tx1"/>
                          </a:solidFill>
                        </a:rPr>
                        <a:t>What time and date will they be born? Is this significant?</a:t>
                      </a:r>
                    </a:p>
                    <a:p>
                      <a:pPr marL="342900" indent="-342900">
                        <a:buFont typeface="+mj-lt"/>
                        <a:buAutoNum type="arabicPeriod"/>
                      </a:pPr>
                      <a:endParaRPr lang="en-GB" sz="1800" dirty="0">
                        <a:solidFill>
                          <a:schemeClr val="tx1"/>
                        </a:solidFill>
                      </a:endParaRPr>
                    </a:p>
                    <a:p>
                      <a:pPr marL="342900" indent="-342900">
                        <a:buFont typeface="+mj-lt"/>
                        <a:buAutoNum type="arabicPeriod"/>
                      </a:pPr>
                      <a:endParaRPr lang="en-GB" sz="1800" dirty="0">
                        <a:solidFill>
                          <a:schemeClr val="tx1"/>
                        </a:solidFill>
                      </a:endParaRPr>
                    </a:p>
                    <a:p>
                      <a:pPr marL="342900" indent="-342900">
                        <a:buFont typeface="+mj-lt"/>
                        <a:buAutoNum type="arabicPeriod"/>
                      </a:pPr>
                      <a:r>
                        <a:rPr lang="en-GB" sz="1800" dirty="0">
                          <a:solidFill>
                            <a:schemeClr val="tx1"/>
                          </a:solidFill>
                        </a:rPr>
                        <a:t>Plan an event that might happen when they are born </a:t>
                      </a:r>
                      <a:r>
                        <a:rPr lang="en-GB" sz="1800" dirty="0" err="1">
                          <a:solidFill>
                            <a:schemeClr val="tx1"/>
                          </a:solidFill>
                        </a:rPr>
                        <a:t>i.e</a:t>
                      </a:r>
                      <a:r>
                        <a:rPr lang="en-GB" sz="1800" dirty="0">
                          <a:solidFill>
                            <a:schemeClr val="tx1"/>
                          </a:solidFill>
                        </a:rPr>
                        <a:t> power cut, clocks stop</a:t>
                      </a:r>
                    </a:p>
                    <a:p>
                      <a:pPr marL="342900" indent="-342900">
                        <a:buFont typeface="+mj-lt"/>
                        <a:buAutoNum type="arabicPeriod"/>
                      </a:pPr>
                      <a:endParaRPr lang="en-GB" sz="1800" dirty="0">
                        <a:solidFill>
                          <a:schemeClr val="tx1"/>
                        </a:solidFill>
                      </a:endParaRPr>
                    </a:p>
                    <a:p>
                      <a:pPr marL="342900" indent="-342900">
                        <a:buFont typeface="+mj-lt"/>
                        <a:buAutoNum type="arabicPeriod"/>
                      </a:pPr>
                      <a:endParaRPr lang="en-GB" sz="1800" dirty="0">
                        <a:solidFill>
                          <a:schemeClr val="tx1"/>
                        </a:solidFill>
                      </a:endParaRPr>
                    </a:p>
                    <a:p>
                      <a:pPr marL="342900" indent="-342900">
                        <a:buFont typeface="+mj-lt"/>
                        <a:buAutoNum type="arabicPeriod"/>
                      </a:pPr>
                      <a:r>
                        <a:rPr lang="en-GB" sz="1800" dirty="0">
                          <a:solidFill>
                            <a:schemeClr val="tx1"/>
                          </a:solidFill>
                        </a:rPr>
                        <a:t>Where were they born? Inside /outside</a:t>
                      </a:r>
                    </a:p>
                    <a:p>
                      <a:endParaRPr lang="en-GB" sz="1800" dirty="0"/>
                    </a:p>
                    <a:p>
                      <a:endParaRPr lang="en-GB" sz="1800" dirty="0"/>
                    </a:p>
                  </a:txBody>
                  <a:tcPr marL="91448" marR="91448" marT="45713" marB="45713">
                    <a:solidFill>
                      <a:schemeClr val="bg2"/>
                    </a:solidFill>
                  </a:tcPr>
                </a:tc>
                <a:tc>
                  <a:txBody>
                    <a:bodyPr/>
                    <a:lstStyle/>
                    <a:p>
                      <a:r>
                        <a:rPr lang="en-GB" sz="1800" u="sng" dirty="0">
                          <a:solidFill>
                            <a:schemeClr val="tx1"/>
                          </a:solidFill>
                        </a:rPr>
                        <a:t>Lachesis:</a:t>
                      </a:r>
                    </a:p>
                    <a:p>
                      <a:pPr algn="l"/>
                      <a:endParaRPr lang="en-GB" sz="1800" u="sng" dirty="0">
                        <a:solidFill>
                          <a:schemeClr val="tx1"/>
                        </a:solidFill>
                      </a:endParaRPr>
                    </a:p>
                    <a:p>
                      <a:pPr marL="342900" indent="-342900" algn="l">
                        <a:buFont typeface="+mj-lt"/>
                        <a:buAutoNum type="arabicPeriod"/>
                      </a:pPr>
                      <a:r>
                        <a:rPr lang="en-GB" sz="1800" u="none" dirty="0">
                          <a:solidFill>
                            <a:schemeClr val="tx1"/>
                          </a:solidFill>
                        </a:rPr>
                        <a:t>List three significant things that happen in your character’s life </a:t>
                      </a:r>
                      <a:r>
                        <a:rPr lang="en-GB" sz="1800" u="none" dirty="0" err="1">
                          <a:solidFill>
                            <a:schemeClr val="tx1"/>
                          </a:solidFill>
                        </a:rPr>
                        <a:t>e.g</a:t>
                      </a:r>
                      <a:r>
                        <a:rPr lang="en-GB" sz="1800" u="none" dirty="0">
                          <a:solidFill>
                            <a:schemeClr val="tx1"/>
                          </a:solidFill>
                        </a:rPr>
                        <a:t>  Job, marriage, children, happiness, an important event they are involved in</a:t>
                      </a:r>
                    </a:p>
                    <a:p>
                      <a:pPr marL="342900" indent="-342900">
                        <a:buFont typeface="+mj-lt"/>
                        <a:buAutoNum type="arabicPeriod"/>
                      </a:pPr>
                      <a:endParaRPr lang="en-GB" sz="1800" u="none" dirty="0">
                        <a:solidFill>
                          <a:schemeClr val="tx1"/>
                        </a:solidFill>
                      </a:endParaRPr>
                    </a:p>
                    <a:p>
                      <a:pPr marL="0" indent="0">
                        <a:buFont typeface="+mj-lt"/>
                        <a:buNone/>
                      </a:pPr>
                      <a:r>
                        <a:rPr lang="en-GB" sz="1800" u="none" dirty="0">
                          <a:solidFill>
                            <a:schemeClr val="tx1"/>
                          </a:solidFill>
                        </a:rPr>
                        <a:t>2. How long will they live?</a:t>
                      </a:r>
                    </a:p>
                  </a:txBody>
                  <a:tcPr marL="91448" marR="91448" marT="45713" marB="45713">
                    <a:solidFill>
                      <a:schemeClr val="accent4">
                        <a:lumMod val="60000"/>
                        <a:lumOff val="40000"/>
                      </a:schemeClr>
                    </a:solidFill>
                  </a:tcPr>
                </a:tc>
                <a:tc>
                  <a:txBody>
                    <a:bodyPr/>
                    <a:lstStyle/>
                    <a:p>
                      <a:r>
                        <a:rPr lang="en-GB" sz="1800" u="sng" dirty="0">
                          <a:solidFill>
                            <a:schemeClr val="tx1"/>
                          </a:solidFill>
                        </a:rPr>
                        <a:t>Atropos:</a:t>
                      </a:r>
                    </a:p>
                    <a:p>
                      <a:endParaRPr lang="en-GB" sz="1800" b="0" u="none" dirty="0">
                        <a:solidFill>
                          <a:schemeClr val="tx1"/>
                        </a:solidFill>
                      </a:endParaRPr>
                    </a:p>
                    <a:p>
                      <a:pPr marL="342900" indent="-342900">
                        <a:buFont typeface="+mj-lt"/>
                        <a:buAutoNum type="arabicPeriod"/>
                      </a:pPr>
                      <a:r>
                        <a:rPr lang="en-GB" sz="1800" b="1" u="none" dirty="0">
                          <a:solidFill>
                            <a:schemeClr val="tx1"/>
                          </a:solidFill>
                        </a:rPr>
                        <a:t>What time and date will they die on? Is this significant? </a:t>
                      </a:r>
                      <a:r>
                        <a:rPr lang="en-GB" sz="1800" b="1" u="none" dirty="0" err="1">
                          <a:solidFill>
                            <a:schemeClr val="tx1"/>
                          </a:solidFill>
                        </a:rPr>
                        <a:t>i.e</a:t>
                      </a:r>
                      <a:r>
                        <a:rPr lang="en-GB" sz="1800" b="1" u="none" dirty="0">
                          <a:solidFill>
                            <a:schemeClr val="tx1"/>
                          </a:solidFill>
                        </a:rPr>
                        <a:t> is it a birthday or an important date in History</a:t>
                      </a:r>
                    </a:p>
                    <a:p>
                      <a:pPr marL="342900" indent="-342900">
                        <a:buFont typeface="+mj-lt"/>
                        <a:buAutoNum type="arabicPeriod"/>
                      </a:pPr>
                      <a:endParaRPr lang="en-GB" sz="1800" b="1" u="none" dirty="0">
                        <a:solidFill>
                          <a:schemeClr val="tx1"/>
                        </a:solidFill>
                      </a:endParaRPr>
                    </a:p>
                    <a:p>
                      <a:pPr marL="342900" indent="-342900">
                        <a:buFont typeface="+mj-lt"/>
                        <a:buAutoNum type="arabicPeriod"/>
                      </a:pPr>
                      <a:r>
                        <a:rPr lang="en-GB" sz="1800" b="1" u="none" dirty="0">
                          <a:solidFill>
                            <a:schemeClr val="tx1"/>
                          </a:solidFill>
                        </a:rPr>
                        <a:t>Where will they die? Inside/outside</a:t>
                      </a:r>
                    </a:p>
                    <a:p>
                      <a:pPr marL="342900" indent="-342900">
                        <a:buFont typeface="+mj-lt"/>
                        <a:buAutoNum type="arabicPeriod"/>
                      </a:pPr>
                      <a:endParaRPr lang="en-GB" sz="1800" b="1" u="none" dirty="0">
                        <a:solidFill>
                          <a:schemeClr val="tx1"/>
                        </a:solidFill>
                      </a:endParaRPr>
                    </a:p>
                    <a:p>
                      <a:pPr marL="342900" indent="-342900">
                        <a:buFont typeface="+mj-lt"/>
                        <a:buAutoNum type="arabicPeriod"/>
                      </a:pPr>
                      <a:endParaRPr lang="en-GB" sz="1800" b="1" u="none" dirty="0">
                        <a:solidFill>
                          <a:schemeClr val="tx1"/>
                        </a:solidFill>
                      </a:endParaRPr>
                    </a:p>
                    <a:p>
                      <a:pPr marL="342900" indent="-342900">
                        <a:buFont typeface="+mj-lt"/>
                        <a:buAutoNum type="arabicPeriod"/>
                      </a:pPr>
                      <a:r>
                        <a:rPr lang="en-GB" sz="1800" b="1" u="none" dirty="0">
                          <a:solidFill>
                            <a:schemeClr val="tx1"/>
                          </a:solidFill>
                        </a:rPr>
                        <a:t>How do they die? Peacefully/Violently </a:t>
                      </a:r>
                    </a:p>
                  </a:txBody>
                  <a:tcPr marL="91448" marR="91448" marT="45713" marB="45713">
                    <a:solidFill>
                      <a:schemeClr val="accent3">
                        <a:lumMod val="75000"/>
                      </a:schemeClr>
                    </a:solidFill>
                  </a:tcPr>
                </a:tc>
                <a:extLst>
                  <a:ext uri="{0D108BD9-81ED-4DB2-BD59-A6C34878D82A}">
                    <a16:rowId xmlns:a16="http://schemas.microsoft.com/office/drawing/2014/main" val="335242688"/>
                  </a:ext>
                </a:extLst>
              </a:tr>
            </a:tbl>
          </a:graphicData>
        </a:graphic>
      </p:graphicFrame>
    </p:spTree>
    <p:extLst>
      <p:ext uri="{BB962C8B-B14F-4D97-AF65-F5344CB8AC3E}">
        <p14:creationId xmlns:p14="http://schemas.microsoft.com/office/powerpoint/2010/main" val="203873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entury Gothic"/>
                <a:ea typeface="+mn-ea"/>
                <a:cs typeface="+mn-cs"/>
              </a:rPr>
              <a:t>Your </a:t>
            </a:r>
            <a:r>
              <a:rPr lang="en-GB" sz="3600" b="1">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91A9C179-EF18-4014-9875-2B522F20D49B}"/>
              </a:ext>
            </a:extLst>
          </p:cNvPr>
          <p:cNvSpPr txBox="1"/>
          <p:nvPr/>
        </p:nvSpPr>
        <p:spPr>
          <a:xfrm>
            <a:off x="289452" y="3059667"/>
            <a:ext cx="604101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Roleplay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Let’s hear some performances! </a:t>
            </a:r>
          </a:p>
        </p:txBody>
      </p:sp>
      <p:pic>
        <p:nvPicPr>
          <p:cNvPr id="7" name="Picture 2">
            <a:extLst>
              <a:ext uri="{FF2B5EF4-FFF2-40B4-BE49-F238E27FC236}">
                <a16:creationId xmlns:a16="http://schemas.microsoft.com/office/drawing/2014/main" id="{49576783-FD9C-4B66-8515-3BBA770D6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55962" y="1234767"/>
            <a:ext cx="4346586" cy="438846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929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a:ea typeface="+mn-ea"/>
                <a:cs typeface="+mn-cs"/>
              </a:rPr>
              <a:t>Q+A</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91A9C179-EF18-4014-9875-2B522F20D49B}"/>
              </a:ext>
            </a:extLst>
          </p:cNvPr>
          <p:cNvSpPr txBox="1"/>
          <p:nvPr/>
        </p:nvSpPr>
        <p:spPr>
          <a:xfrm>
            <a:off x="409783" y="1951672"/>
            <a:ext cx="5685423"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Joining Cambourne Village College </a:t>
            </a:r>
          </a:p>
          <a:p>
            <a:pPr marL="0" indent="0">
              <a:buFont typeface="Arial" panose="020B0604020202020204" pitchFamily="34" charset="0"/>
              <a:buNone/>
              <a:defRPr/>
            </a:pPr>
            <a:r>
              <a:rPr lang="en-GB" dirty="0"/>
              <a:t>It is very likely that you have some questions about joining Cambourne Village College.</a:t>
            </a:r>
          </a:p>
          <a:p>
            <a:pPr marL="0" indent="0">
              <a:buFont typeface="Arial" panose="020B0604020202020204" pitchFamily="34" charset="0"/>
              <a:buNone/>
              <a:defRPr/>
            </a:pPr>
            <a:endParaRPr lang="en-GB" dirty="0"/>
          </a:p>
          <a:p>
            <a:pPr>
              <a:defRPr/>
            </a:pPr>
            <a:r>
              <a:rPr lang="en-GB" dirty="0"/>
              <a:t>Write down at least 1 question about life at Cambourne Village College.</a:t>
            </a:r>
          </a:p>
          <a:p>
            <a:pPr>
              <a:defRPr/>
            </a:pPr>
            <a:r>
              <a:rPr lang="en-GB" dirty="0"/>
              <a:t>Write down at least 1 question about English at Cambourne Village College.</a:t>
            </a:r>
          </a:p>
          <a:p>
            <a:pPr>
              <a:defRPr/>
            </a:pPr>
            <a:endParaRPr lang="en-GB" dirty="0"/>
          </a:p>
          <a:p>
            <a:pPr>
              <a:defRPr/>
            </a:pPr>
            <a:r>
              <a:rPr lang="en-GB" dirty="0"/>
              <a:t>Now let’s answer them! </a:t>
            </a:r>
          </a:p>
        </p:txBody>
      </p:sp>
      <p:pic>
        <p:nvPicPr>
          <p:cNvPr id="3076" name="Picture 4" descr="Cambourne Village College, Cambridge - Frank Shaw Associates">
            <a:extLst>
              <a:ext uri="{FF2B5EF4-FFF2-40B4-BE49-F238E27FC236}">
                <a16:creationId xmlns:a16="http://schemas.microsoft.com/office/drawing/2014/main" id="{348C96D1-F110-4102-B024-148A87D44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770" y="1711313"/>
            <a:ext cx="5162447" cy="343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2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a:ea typeface="+mn-ea"/>
                <a:cs typeface="+mn-cs"/>
              </a:rPr>
              <a:t>Your Starter</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68038095-29B6-4217-B55F-F299952F6D3E}"/>
              </a:ext>
            </a:extLst>
          </p:cNvPr>
          <p:cNvSpPr txBox="1"/>
          <p:nvPr/>
        </p:nvSpPr>
        <p:spPr>
          <a:xfrm>
            <a:off x="343741" y="1921936"/>
            <a:ext cx="352487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Your Starter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In your first half-term at Cambourne Village College, you will be studying</a:t>
            </a:r>
            <a:r>
              <a:rPr lang="en-GB" dirty="0">
                <a:solidFill>
                  <a:prstClr val="black"/>
                </a:solidFill>
                <a:latin typeface="Century Gothic"/>
              </a:rPr>
              <a:t> a unit of work on myths and legends. Using the images on this slide to help you, discuss with your partner everything you already know about myths and legends: this could be a definition of either word, examples of myths and legends, or anything else! </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026" name="Picture 2" descr="Myths and Legends - City of Birmingham Symphony Orchestra">
            <a:extLst>
              <a:ext uri="{FF2B5EF4-FFF2-40B4-BE49-F238E27FC236}">
                <a16:creationId xmlns:a16="http://schemas.microsoft.com/office/drawing/2014/main" id="{CD26AD9F-C788-44FB-9C56-5E86AC885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250" y="1133367"/>
            <a:ext cx="3345913" cy="268139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What is a myth? - BBC Bitesize">
            <a:extLst>
              <a:ext uri="{FF2B5EF4-FFF2-40B4-BE49-F238E27FC236}">
                <a16:creationId xmlns:a16="http://schemas.microsoft.com/office/drawing/2014/main" id="{EB979FFB-2EFC-4CFE-8DEB-2DC3A660A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250" y="3814763"/>
            <a:ext cx="4363060" cy="245422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Myths, Legends and Epics! - Britannica Digital Learning">
            <a:extLst>
              <a:ext uri="{FF2B5EF4-FFF2-40B4-BE49-F238E27FC236}">
                <a16:creationId xmlns:a16="http://schemas.microsoft.com/office/drawing/2014/main" id="{3D351AA1-BBFB-4041-8F72-BCE541EE9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163" y="1133365"/>
            <a:ext cx="4022096" cy="26813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Fluffy (Harry Potter) | Non-alien Creatures Wiki | Fandom">
            <a:extLst>
              <a:ext uri="{FF2B5EF4-FFF2-40B4-BE49-F238E27FC236}">
                <a16:creationId xmlns:a16="http://schemas.microsoft.com/office/drawing/2014/main" id="{FD338799-0B55-457A-9E4A-609F273B6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3310" y="3814762"/>
            <a:ext cx="3004949" cy="245422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3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a:ea typeface="+mn-ea"/>
                <a:cs typeface="+mn-cs"/>
              </a:rPr>
              <a:t>Your </a:t>
            </a:r>
            <a:r>
              <a:rPr lang="en-GB" sz="3600" b="1" dirty="0">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68038095-29B6-4217-B55F-F299952F6D3E}"/>
              </a:ext>
            </a:extLst>
          </p:cNvPr>
          <p:cNvSpPr txBox="1"/>
          <p:nvPr/>
        </p:nvSpPr>
        <p:spPr>
          <a:xfrm>
            <a:off x="414080" y="1674673"/>
            <a:ext cx="3524873"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The Moirai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The myth and legend we are going to be focusing on today </a:t>
            </a:r>
            <a:r>
              <a:rPr lang="en-GB" dirty="0">
                <a:solidFill>
                  <a:prstClr val="black"/>
                </a:solidFill>
                <a:latin typeface="Century Gothic"/>
              </a:rPr>
              <a:t>are the Moirai. From the images of them on this slide, can you answer the following questions in pairs: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What are they?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dirty="0">
                <a:solidFill>
                  <a:prstClr val="black"/>
                </a:solidFill>
                <a:latin typeface="Century Gothic"/>
              </a:rPr>
              <a:t>What do they do?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What would your reaction be if you saw them and why?</a:t>
            </a:r>
          </a:p>
        </p:txBody>
      </p:sp>
      <p:pic>
        <p:nvPicPr>
          <p:cNvPr id="2050" name="Picture 2" descr="The Dreaded Moirai, the Fates of Greek Mythology">
            <a:extLst>
              <a:ext uri="{FF2B5EF4-FFF2-40B4-BE49-F238E27FC236}">
                <a16:creationId xmlns:a16="http://schemas.microsoft.com/office/drawing/2014/main" id="{CCE3105A-9668-48FF-9396-B2A8BF30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565" y="3448644"/>
            <a:ext cx="6741355" cy="302012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9CD4F29-4578-4E57-8124-9864C54E0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36565" y="1067394"/>
            <a:ext cx="2342553" cy="236512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descr="Moirai | Myths and Folklore Wiki | Fandom">
            <a:extLst>
              <a:ext uri="{FF2B5EF4-FFF2-40B4-BE49-F238E27FC236}">
                <a16:creationId xmlns:a16="http://schemas.microsoft.com/office/drawing/2014/main" id="{68693CFE-11F4-4F3A-A32C-F71BAC020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118" y="1069145"/>
            <a:ext cx="4398802" cy="235985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2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a:ea typeface="+mn-ea"/>
                <a:cs typeface="+mn-cs"/>
              </a:rPr>
              <a:t>Your </a:t>
            </a:r>
            <a:r>
              <a:rPr lang="en-GB" sz="3600" b="1" dirty="0">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68038095-29B6-4217-B55F-F299952F6D3E}"/>
              </a:ext>
            </a:extLst>
          </p:cNvPr>
          <p:cNvSpPr txBox="1"/>
          <p:nvPr/>
        </p:nvSpPr>
        <p:spPr>
          <a:xfrm>
            <a:off x="414080" y="2249072"/>
            <a:ext cx="4115717"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Quickfire Creative Writing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Now is your time to show off your creative writing skills. Write for five minutes about your character (it can be based on you or entirely fictional) meets the Moirai for the first time. Use the pictures and our class discussion for inspiration and if you are struggling, focus on describing your five senses. </a:t>
            </a:r>
          </a:p>
        </p:txBody>
      </p:sp>
      <p:pic>
        <p:nvPicPr>
          <p:cNvPr id="2050" name="Picture 2" descr="The Dreaded Moirai, the Fates of Greek Mythology">
            <a:extLst>
              <a:ext uri="{FF2B5EF4-FFF2-40B4-BE49-F238E27FC236}">
                <a16:creationId xmlns:a16="http://schemas.microsoft.com/office/drawing/2014/main" id="{CCE3105A-9668-48FF-9396-B2A8BF30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565" y="3448644"/>
            <a:ext cx="6741355" cy="302012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9CD4F29-4578-4E57-8124-9864C54E0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36565" y="1067394"/>
            <a:ext cx="2342553" cy="236512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descr="Moirai | Myths and Folklore Wiki | Fandom">
            <a:extLst>
              <a:ext uri="{FF2B5EF4-FFF2-40B4-BE49-F238E27FC236}">
                <a16:creationId xmlns:a16="http://schemas.microsoft.com/office/drawing/2014/main" id="{68693CFE-11F4-4F3A-A32C-F71BAC020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118" y="1069145"/>
            <a:ext cx="4398802" cy="235985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6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entury Gothic"/>
                <a:ea typeface="+mn-ea"/>
                <a:cs typeface="+mn-cs"/>
              </a:rPr>
              <a:t>Your </a:t>
            </a:r>
            <a:r>
              <a:rPr lang="en-GB" sz="3600" b="1">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68038095-29B6-4217-B55F-F299952F6D3E}"/>
              </a:ext>
            </a:extLst>
          </p:cNvPr>
          <p:cNvSpPr txBox="1"/>
          <p:nvPr/>
        </p:nvSpPr>
        <p:spPr>
          <a:xfrm>
            <a:off x="442215" y="2228671"/>
            <a:ext cx="4115717"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2060"/>
                </a:solidFill>
                <a:effectLst/>
                <a:uLnTx/>
                <a:uFillTx/>
                <a:latin typeface="Century Gothic"/>
                <a:ea typeface="+mn-ea"/>
                <a:cs typeface="+mn-cs"/>
              </a:rPr>
              <a:t>The Moirai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a:ea typeface="+mn-ea"/>
                <a:cs typeface="+mn-cs"/>
              </a:rPr>
              <a:t>While you may not have heard of them before, the Moirai have been appearing in myths and legends since Ancient Greek times, approximately 2,500 years ago! They even appear in some stories you may be familiar with. </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3" name="Picture 2">
            <a:extLst>
              <a:ext uri="{FF2B5EF4-FFF2-40B4-BE49-F238E27FC236}">
                <a16:creationId xmlns:a16="http://schemas.microsoft.com/office/drawing/2014/main" id="{9F7BB907-BA5D-481D-A2E6-ABB609D70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206" y="900573"/>
            <a:ext cx="4837113" cy="265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E48A5E54-E261-4A69-A1BE-E8090A970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06" y="3761143"/>
            <a:ext cx="4837113" cy="272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a:extLst>
              <a:ext uri="{FF2B5EF4-FFF2-40B4-BE49-F238E27FC236}">
                <a16:creationId xmlns:a16="http://schemas.microsoft.com/office/drawing/2014/main" id="{98BA36D1-E9EE-4654-B7E5-B588D26C1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969" y="5545355"/>
            <a:ext cx="1657350" cy="93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a:extLst>
              <a:ext uri="{FF2B5EF4-FFF2-40B4-BE49-F238E27FC236}">
                <a16:creationId xmlns:a16="http://schemas.microsoft.com/office/drawing/2014/main" id="{431DA882-5292-4EDD-BEDB-A3B04A83E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440" y="900573"/>
            <a:ext cx="1905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20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entury Gothic"/>
                <a:ea typeface="+mn-ea"/>
                <a:cs typeface="+mn-cs"/>
              </a:rPr>
              <a:t>Your </a:t>
            </a:r>
            <a:r>
              <a:rPr lang="en-GB" sz="3600" b="1">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68038095-29B6-4217-B55F-F299952F6D3E}"/>
              </a:ext>
            </a:extLst>
          </p:cNvPr>
          <p:cNvSpPr txBox="1"/>
          <p:nvPr/>
        </p:nvSpPr>
        <p:spPr>
          <a:xfrm>
            <a:off x="371083" y="1674673"/>
            <a:ext cx="5724123"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The Moirai Fact File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Their father was Zeus – ruler of Mount Olympus.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The Moirai had the power to decide: when someone was to be born (Clotho), how long they lived (Lachesis), when someone died (Atropos).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They were also known as the Three Fates or the Weird Sisters.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Moirai is a variation of the ancient Greek word moira. Moira comes from the words </a:t>
            </a:r>
            <a:r>
              <a:rPr kumimoji="0" lang="en-GB" sz="1800" b="0" i="0" u="none" strike="noStrike" kern="1200" cap="none" spc="0" normalizeH="0" baseline="0" noProof="0" dirty="0" err="1">
                <a:ln>
                  <a:noFill/>
                </a:ln>
                <a:solidFill>
                  <a:prstClr val="black"/>
                </a:solidFill>
                <a:effectLst/>
                <a:uLnTx/>
                <a:uFillTx/>
                <a:latin typeface="Century Gothic"/>
                <a:ea typeface="+mn-ea"/>
                <a:cs typeface="+mn-cs"/>
              </a:rPr>
              <a:t>meros</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meaning ‘portion’ and </a:t>
            </a:r>
            <a:r>
              <a:rPr kumimoji="0" lang="en-GB" sz="1800" b="0" i="0" u="none" strike="noStrike" kern="1200" cap="none" spc="0" normalizeH="0" baseline="0" noProof="0" dirty="0" err="1">
                <a:ln>
                  <a:noFill/>
                </a:ln>
                <a:solidFill>
                  <a:prstClr val="black"/>
                </a:solidFill>
                <a:effectLst/>
                <a:uLnTx/>
                <a:uFillTx/>
                <a:latin typeface="Century Gothic"/>
                <a:ea typeface="+mn-ea"/>
                <a:cs typeface="+mn-cs"/>
              </a:rPr>
              <a:t>moros</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meaning ‘fate’ or ‘doom’.</a:t>
            </a:r>
          </a:p>
        </p:txBody>
      </p:sp>
      <p:pic>
        <p:nvPicPr>
          <p:cNvPr id="6" name="Picture 2">
            <a:extLst>
              <a:ext uri="{FF2B5EF4-FFF2-40B4-BE49-F238E27FC236}">
                <a16:creationId xmlns:a16="http://schemas.microsoft.com/office/drawing/2014/main" id="{5C28E3D8-41B4-44BE-B52F-8ECE72C6A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74331" y="1234768"/>
            <a:ext cx="4346586" cy="438846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531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entury Gothic"/>
                <a:ea typeface="+mn-ea"/>
                <a:cs typeface="+mn-cs"/>
              </a:rPr>
              <a:t>Your </a:t>
            </a:r>
            <a:r>
              <a:rPr lang="en-GB" sz="3600" b="1">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E9FED9F7-37F7-4CA2-9E36-539221DA9A21}"/>
              </a:ext>
            </a:extLst>
          </p:cNvPr>
          <p:cNvSpPr txBox="1"/>
          <p:nvPr/>
        </p:nvSpPr>
        <p:spPr>
          <a:xfrm>
            <a:off x="966215" y="1080957"/>
            <a:ext cx="103442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Before you go on to deciding your own and one another’s fates, let’s make sure we fully understand the word:</a:t>
            </a:r>
          </a:p>
        </p:txBody>
      </p:sp>
      <p:sp>
        <p:nvSpPr>
          <p:cNvPr id="9" name="TextBox 8">
            <a:extLst>
              <a:ext uri="{FF2B5EF4-FFF2-40B4-BE49-F238E27FC236}">
                <a16:creationId xmlns:a16="http://schemas.microsoft.com/office/drawing/2014/main" id="{91A9C179-EF18-4014-9875-2B522F20D49B}"/>
              </a:ext>
            </a:extLst>
          </p:cNvPr>
          <p:cNvSpPr txBox="1"/>
          <p:nvPr/>
        </p:nvSpPr>
        <p:spPr>
          <a:xfrm>
            <a:off x="966215" y="3429000"/>
            <a:ext cx="554316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Fate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entury Gothic"/>
              </a:rPr>
              <a:t>T</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he development of events outside a person's control, regarded as predetermined by a supernatural power.</a:t>
            </a:r>
          </a:p>
        </p:txBody>
      </p:sp>
      <p:sp>
        <p:nvSpPr>
          <p:cNvPr id="10" name="TextBox 9">
            <a:extLst>
              <a:ext uri="{FF2B5EF4-FFF2-40B4-BE49-F238E27FC236}">
                <a16:creationId xmlns:a16="http://schemas.microsoft.com/office/drawing/2014/main" id="{498DA94C-F0AE-4DBD-B8F9-ADE0014DEC17}"/>
              </a:ext>
            </a:extLst>
          </p:cNvPr>
          <p:cNvSpPr txBox="1"/>
          <p:nvPr/>
        </p:nvSpPr>
        <p:spPr>
          <a:xfrm>
            <a:off x="7663113" y="2298626"/>
            <a:ext cx="33262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a:t>
            </a: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Note it </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write down the definition of fate in your own words.</a:t>
            </a:r>
          </a:p>
        </p:txBody>
      </p:sp>
      <p:sp>
        <p:nvSpPr>
          <p:cNvPr id="11" name="TextBox 10">
            <a:extLst>
              <a:ext uri="{FF2B5EF4-FFF2-40B4-BE49-F238E27FC236}">
                <a16:creationId xmlns:a16="http://schemas.microsoft.com/office/drawing/2014/main" id="{87015CD7-5B5F-4DB8-9EDB-AF8617B28926}"/>
              </a:ext>
            </a:extLst>
          </p:cNvPr>
          <p:cNvSpPr txBox="1"/>
          <p:nvPr/>
        </p:nvSpPr>
        <p:spPr>
          <a:xfrm>
            <a:off x="7663113" y="3751755"/>
            <a:ext cx="3326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t>
            </a: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Write it </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use the word in a sentence.</a:t>
            </a:r>
          </a:p>
        </p:txBody>
      </p:sp>
      <p:sp>
        <p:nvSpPr>
          <p:cNvPr id="12" name="TextBox 11">
            <a:extLst>
              <a:ext uri="{FF2B5EF4-FFF2-40B4-BE49-F238E27FC236}">
                <a16:creationId xmlns:a16="http://schemas.microsoft.com/office/drawing/2014/main" id="{145A2E8D-F4AC-4672-8B76-B56551C3991B}"/>
              </a:ext>
            </a:extLst>
          </p:cNvPr>
          <p:cNvSpPr txBox="1"/>
          <p:nvPr/>
        </p:nvSpPr>
        <p:spPr>
          <a:xfrm>
            <a:off x="7663113" y="4927885"/>
            <a:ext cx="33262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 </a:t>
            </a: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Argue it </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 pairs discuss whether you believe in fate? </a:t>
            </a:r>
          </a:p>
        </p:txBody>
      </p:sp>
    </p:spTree>
    <p:extLst>
      <p:ext uri="{BB962C8B-B14F-4D97-AF65-F5344CB8AC3E}">
        <p14:creationId xmlns:p14="http://schemas.microsoft.com/office/powerpoint/2010/main" val="28992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entury Gothic"/>
                <a:ea typeface="+mn-ea"/>
                <a:cs typeface="+mn-cs"/>
              </a:rPr>
              <a:t>Your </a:t>
            </a:r>
            <a:r>
              <a:rPr lang="en-GB" sz="3600" b="1">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91A9C179-EF18-4014-9875-2B522F20D49B}"/>
              </a:ext>
            </a:extLst>
          </p:cNvPr>
          <p:cNvSpPr txBox="1"/>
          <p:nvPr/>
        </p:nvSpPr>
        <p:spPr>
          <a:xfrm>
            <a:off x="289451" y="2644170"/>
            <a:ext cx="32074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Fate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Write down your dream fate and your nightmare fate, using the</a:t>
            </a:r>
            <a:r>
              <a:rPr lang="en-GB" dirty="0">
                <a:solidFill>
                  <a:prstClr val="black"/>
                </a:solidFill>
                <a:latin typeface="Century Gothic"/>
              </a:rPr>
              <a:t> template on this slide. </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 name="TextBox 4">
            <a:extLst>
              <a:ext uri="{FF2B5EF4-FFF2-40B4-BE49-F238E27FC236}">
                <a16:creationId xmlns:a16="http://schemas.microsoft.com/office/drawing/2014/main" id="{0E98F3B2-67F0-4277-8477-302C2896C21A}"/>
              </a:ext>
            </a:extLst>
          </p:cNvPr>
          <p:cNvSpPr txBox="1">
            <a:spLocks noChangeArrowheads="1"/>
          </p:cNvSpPr>
          <p:nvPr/>
        </p:nvSpPr>
        <p:spPr bwMode="auto">
          <a:xfrm>
            <a:off x="6513144" y="1859339"/>
            <a:ext cx="51133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200" dirty="0">
                <a:latin typeface="+mj-lt"/>
              </a:rPr>
              <a:t>LOVE:  You will be married at 28 yrs.</a:t>
            </a:r>
          </a:p>
          <a:p>
            <a:pPr>
              <a:spcBef>
                <a:spcPct val="0"/>
              </a:spcBef>
              <a:buFontTx/>
              <a:buNone/>
            </a:pPr>
            <a:endParaRPr lang="en-GB" altLang="en-US" sz="2200" dirty="0">
              <a:latin typeface="+mj-lt"/>
            </a:endParaRPr>
          </a:p>
          <a:p>
            <a:pPr>
              <a:spcBef>
                <a:spcPct val="0"/>
              </a:spcBef>
              <a:buFontTx/>
              <a:buNone/>
            </a:pPr>
            <a:r>
              <a:rPr lang="en-GB" altLang="en-US" sz="2200" dirty="0">
                <a:latin typeface="+mj-lt"/>
              </a:rPr>
              <a:t>CHILDREN: 2 boys and 1 girl.</a:t>
            </a:r>
          </a:p>
          <a:p>
            <a:pPr>
              <a:spcBef>
                <a:spcPct val="0"/>
              </a:spcBef>
              <a:buFontTx/>
              <a:buNone/>
            </a:pPr>
            <a:endParaRPr lang="en-GB" altLang="en-US" sz="2200" dirty="0">
              <a:latin typeface="+mj-lt"/>
            </a:endParaRPr>
          </a:p>
          <a:p>
            <a:pPr>
              <a:spcBef>
                <a:spcPct val="0"/>
              </a:spcBef>
              <a:buFontTx/>
              <a:buNone/>
            </a:pPr>
            <a:r>
              <a:rPr lang="en-GB" altLang="en-US" sz="2200" dirty="0">
                <a:latin typeface="+mj-lt"/>
              </a:rPr>
              <a:t>WEALTH: Annual Salary £147,000</a:t>
            </a:r>
          </a:p>
          <a:p>
            <a:pPr>
              <a:spcBef>
                <a:spcPct val="0"/>
              </a:spcBef>
              <a:buFontTx/>
              <a:buNone/>
            </a:pPr>
            <a:endParaRPr lang="en-GB" altLang="en-US" sz="2200" dirty="0">
              <a:latin typeface="+mj-lt"/>
            </a:endParaRPr>
          </a:p>
          <a:p>
            <a:pPr>
              <a:spcBef>
                <a:spcPct val="0"/>
              </a:spcBef>
              <a:buFontTx/>
              <a:buNone/>
            </a:pPr>
            <a:r>
              <a:rPr lang="en-GB" altLang="en-US" sz="2200" dirty="0">
                <a:latin typeface="+mj-lt"/>
              </a:rPr>
              <a:t>CAREER: Lawyer</a:t>
            </a:r>
          </a:p>
          <a:p>
            <a:pPr>
              <a:spcBef>
                <a:spcPct val="0"/>
              </a:spcBef>
              <a:buFontTx/>
              <a:buNone/>
            </a:pPr>
            <a:endParaRPr lang="en-GB" altLang="en-US" sz="2200" dirty="0">
              <a:latin typeface="+mj-lt"/>
            </a:endParaRPr>
          </a:p>
          <a:p>
            <a:pPr>
              <a:spcBef>
                <a:spcPct val="0"/>
              </a:spcBef>
              <a:buFontTx/>
              <a:buNone/>
            </a:pPr>
            <a:r>
              <a:rPr lang="en-GB" altLang="en-US" sz="2200" dirty="0">
                <a:latin typeface="+mj-lt"/>
              </a:rPr>
              <a:t>LIFE: You will live until you are 107</a:t>
            </a:r>
          </a:p>
          <a:p>
            <a:pPr>
              <a:spcBef>
                <a:spcPct val="0"/>
              </a:spcBef>
              <a:buFontTx/>
              <a:buNone/>
            </a:pPr>
            <a:endParaRPr lang="en-GB" altLang="en-US" sz="2200" dirty="0">
              <a:latin typeface="+mj-lt"/>
            </a:endParaRPr>
          </a:p>
        </p:txBody>
      </p:sp>
      <p:sp>
        <p:nvSpPr>
          <p:cNvPr id="14" name="Rectangle 13">
            <a:extLst>
              <a:ext uri="{FF2B5EF4-FFF2-40B4-BE49-F238E27FC236}">
                <a16:creationId xmlns:a16="http://schemas.microsoft.com/office/drawing/2014/main" id="{EFA222B9-DC11-4A4B-9199-79F5553E075C}"/>
              </a:ext>
            </a:extLst>
          </p:cNvPr>
          <p:cNvSpPr/>
          <p:nvPr/>
        </p:nvSpPr>
        <p:spPr>
          <a:xfrm>
            <a:off x="3517974" y="1489869"/>
            <a:ext cx="8362950" cy="4319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ndParaRPr>
          </a:p>
        </p:txBody>
      </p:sp>
      <p:pic>
        <p:nvPicPr>
          <p:cNvPr id="15" name="Content Placeholder 3">
            <a:extLst>
              <a:ext uri="{FF2B5EF4-FFF2-40B4-BE49-F238E27FC236}">
                <a16:creationId xmlns:a16="http://schemas.microsoft.com/office/drawing/2014/main" id="{2B8FCC88-A194-4764-9E81-24322B9D0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25102" y="2362200"/>
            <a:ext cx="2133600" cy="2133600"/>
          </a:xfrm>
          <a:prstGeom prst="rect">
            <a:avLst/>
          </a:prstGeom>
        </p:spPr>
      </p:pic>
    </p:spTree>
    <p:extLst>
      <p:ext uri="{BB962C8B-B14F-4D97-AF65-F5344CB8AC3E}">
        <p14:creationId xmlns:p14="http://schemas.microsoft.com/office/powerpoint/2010/main" val="388848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06CE9-E52B-4FA2-8D32-E53739B29BF2}"/>
              </a:ext>
            </a:extLst>
          </p:cNvPr>
          <p:cNvSpPr txBox="1">
            <a:spLocks/>
          </p:cNvSpPr>
          <p:nvPr/>
        </p:nvSpPr>
        <p:spPr>
          <a:xfrm>
            <a:off x="0" y="131815"/>
            <a:ext cx="12190413" cy="654803"/>
          </a:xfrm>
          <a:prstGeom prst="rect">
            <a:avLst/>
          </a:prstGeom>
          <a:solidFill>
            <a:schemeClr val="accent4">
              <a:lumMod val="60000"/>
              <a:lumOff val="40000"/>
            </a:schemeClr>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entury Gothic"/>
                <a:ea typeface="+mn-ea"/>
                <a:cs typeface="+mn-cs"/>
              </a:rPr>
              <a:t>Your </a:t>
            </a:r>
            <a:r>
              <a:rPr lang="en-GB" sz="3600" b="1">
                <a:solidFill>
                  <a:prstClr val="black"/>
                </a:solidFill>
                <a:latin typeface="Century Gothic"/>
              </a:rPr>
              <a:t>Main Activity</a:t>
            </a:r>
            <a:endParaRPr kumimoji="0" lang="en-GB"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91A9C179-EF18-4014-9875-2B522F20D49B}"/>
              </a:ext>
            </a:extLst>
          </p:cNvPr>
          <p:cNvSpPr txBox="1"/>
          <p:nvPr/>
        </p:nvSpPr>
        <p:spPr>
          <a:xfrm>
            <a:off x="289451" y="962959"/>
            <a:ext cx="3862823"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Roleplay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a:ea typeface="+mn-ea"/>
                <a:cs typeface="+mn-cs"/>
              </a:rPr>
              <a:t>You are going to become the Fates. In groups of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entury Gothic"/>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effectLst/>
                <a:uLnTx/>
                <a:uFillTx/>
                <a:latin typeface="Century Gothic"/>
                <a:ea typeface="+mn-ea"/>
                <a:cs typeface="+mn-cs"/>
              </a:rPr>
              <a:t>decide who is Clotho whom decides when someone is born, who is Lachesis whom decides how long they live, and who is Atropos whom decides when someone dies.</a:t>
            </a:r>
            <a:endParaRPr lang="en-GB" sz="1600" b="0" i="0" u="none" strike="noStrike" kern="1200" cap="none" spc="0" normalizeH="0" baseline="0" noProof="0" dirty="0">
              <a:ln>
                <a:noFill/>
              </a:ln>
              <a:effectLst/>
              <a:uLnTx/>
              <a:uFillTx/>
              <a:latin typeface="Century Gothic"/>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a:ea typeface="+mn-ea"/>
                <a:cs typeface="+mn-cs"/>
              </a:rPr>
              <a:t>2. Decide on a character whose fate you will determine. You can create a character, or use a fictional one whom you all know.</a:t>
            </a:r>
            <a:endParaRPr lang="en-GB" sz="1600" b="0" i="0" u="none" strike="noStrike" kern="1200" cap="none" spc="0" normalizeH="0" baseline="0" noProof="0" dirty="0">
              <a:ln>
                <a:noFill/>
              </a:ln>
              <a:effectLst/>
              <a:uLnTx/>
              <a:uFillTx/>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a:ea typeface="+mn-ea"/>
                <a:cs typeface="+mn-cs"/>
              </a:rPr>
              <a:t>3. Create a scene in which you talk about the fate of the life you are controlling.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entury Gothic"/>
                <a:ea typeface="+mn-ea"/>
                <a:cs typeface="+mn-cs"/>
              </a:rPr>
              <a:t>Use the planning sheet to help you! </a:t>
            </a:r>
          </a:p>
        </p:txBody>
      </p:sp>
      <p:pic>
        <p:nvPicPr>
          <p:cNvPr id="7" name="Picture 2">
            <a:extLst>
              <a:ext uri="{FF2B5EF4-FFF2-40B4-BE49-F238E27FC236}">
                <a16:creationId xmlns:a16="http://schemas.microsoft.com/office/drawing/2014/main" id="{49576783-FD9C-4B66-8515-3BBA770D6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88515" y="2224998"/>
            <a:ext cx="3013381" cy="240034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8AE0BF45-94D1-B9A2-8CDF-0E24F0236879}"/>
              </a:ext>
            </a:extLst>
          </p:cNvPr>
          <p:cNvSpPr txBox="1"/>
          <p:nvPr/>
        </p:nvSpPr>
        <p:spPr>
          <a:xfrm>
            <a:off x="8039728" y="962959"/>
            <a:ext cx="3862823" cy="473975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Storyboard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a:ea typeface="+mn-ea"/>
                <a:cs typeface="+mn-cs"/>
              </a:rPr>
              <a:t>You are going to Storyboard an event using the Fates.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Century Gothic"/>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effectLst/>
                <a:uLnTx/>
                <a:uFillTx/>
                <a:latin typeface="Century Gothic"/>
                <a:ea typeface="+mn-ea"/>
                <a:cs typeface="+mn-cs"/>
              </a:rPr>
              <a:t>Decide on a character whose fate you will determine. You can create a character, or use a fictional one whom you all know.</a:t>
            </a:r>
            <a:endParaRPr lang="en-GB" sz="1600" b="0" i="0" u="none" strike="noStrike" kern="1200" cap="none" spc="0" normalizeH="0" baseline="0" noProof="0" dirty="0">
              <a:ln>
                <a:noFill/>
              </a:ln>
              <a:effectLst/>
              <a:uLnTx/>
              <a:uFillTx/>
              <a:latin typeface="Century Gothic"/>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entury Gothic"/>
              </a:rPr>
              <a:t>2</a:t>
            </a:r>
            <a:r>
              <a:rPr kumimoji="0" lang="en-GB" sz="1600" b="0" i="0" u="none" strike="noStrike" kern="1200" cap="none" spc="0" normalizeH="0" baseline="0" noProof="0" dirty="0">
                <a:ln>
                  <a:noFill/>
                </a:ln>
                <a:solidFill>
                  <a:prstClr val="black"/>
                </a:solidFill>
                <a:effectLst/>
                <a:uLnTx/>
                <a:uFillTx/>
                <a:latin typeface="Century Gothic"/>
                <a:ea typeface="+mn-ea"/>
                <a:cs typeface="+mn-cs"/>
              </a:rPr>
              <a:t>. Create a scene in which you design the fate of the life you are controlling. You must include information about when they are born, How long they will live and how they will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entury Gothic"/>
            </a:endParaRPr>
          </a:p>
          <a:p>
            <a:pPr>
              <a:defRPr/>
            </a:pPr>
            <a:r>
              <a:rPr kumimoji="0" lang="en-GB" sz="1800" b="1" i="1" u="none" strike="noStrike" kern="1200" cap="none" spc="0" normalizeH="0" baseline="0" noProof="0" dirty="0">
                <a:ln>
                  <a:noFill/>
                </a:ln>
                <a:effectLst/>
                <a:uLnTx/>
                <a:uFillTx/>
                <a:latin typeface="Century Gothic"/>
                <a:ea typeface="+mn-ea"/>
                <a:cs typeface="+mn-cs"/>
              </a:rPr>
              <a:t>Use the </a:t>
            </a:r>
            <a:r>
              <a:rPr lang="en-GB" b="1" i="1" dirty="0">
                <a:latin typeface="Century Gothic"/>
              </a:rPr>
              <a:t>storyboard sheet </a:t>
            </a:r>
            <a:r>
              <a:rPr kumimoji="0" lang="en-GB" sz="1800" b="1" i="1" u="none" strike="noStrike" kern="1200" cap="none" spc="0" normalizeH="0" baseline="0" noProof="0" dirty="0">
                <a:ln>
                  <a:noFill/>
                </a:ln>
                <a:effectLst/>
                <a:uLnTx/>
                <a:uFillTx/>
                <a:latin typeface="Century Gothic"/>
                <a:ea typeface="+mn-ea"/>
                <a:cs typeface="+mn-cs"/>
              </a:rPr>
              <a:t>to help you!</a:t>
            </a:r>
            <a:r>
              <a:rPr lang="en-GB" b="1" i="1" dirty="0">
                <a:latin typeface="Century Gothic"/>
              </a:rPr>
              <a:t> </a:t>
            </a:r>
            <a:endParaRPr lang="en-GB" sz="1800" b="1" i="1" u="none" strike="noStrike" kern="1200" cap="none" spc="0" normalizeH="0" baseline="0" noProof="0" dirty="0">
              <a:ln>
                <a:noFill/>
              </a:ln>
              <a:effectLst/>
              <a:uLnTx/>
              <a:uFillTx/>
              <a:latin typeface="Century Gothic"/>
            </a:endParaRPr>
          </a:p>
        </p:txBody>
      </p:sp>
      <p:sp>
        <p:nvSpPr>
          <p:cNvPr id="3" name="TextBox 2">
            <a:extLst>
              <a:ext uri="{FF2B5EF4-FFF2-40B4-BE49-F238E27FC236}">
                <a16:creationId xmlns:a16="http://schemas.microsoft.com/office/drawing/2014/main" id="{C9254086-A1AD-2C4B-E076-8EEE33F27868}"/>
              </a:ext>
            </a:extLst>
          </p:cNvPr>
          <p:cNvSpPr txBox="1"/>
          <p:nvPr/>
        </p:nvSpPr>
        <p:spPr>
          <a:xfrm>
            <a:off x="5256362" y="101504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002060"/>
                </a:solidFill>
              </a:rPr>
              <a:t>OR</a:t>
            </a:r>
            <a:endParaRPr lang="en-US" dirty="0"/>
          </a:p>
        </p:txBody>
      </p:sp>
    </p:spTree>
    <p:extLst>
      <p:ext uri="{BB962C8B-B14F-4D97-AF65-F5344CB8AC3E}">
        <p14:creationId xmlns:p14="http://schemas.microsoft.com/office/powerpoint/2010/main" val="29449111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028D1AB4A4AB49BF7572A65B69723F" ma:contentTypeVersion="34" ma:contentTypeDescription="Create a new document." ma:contentTypeScope="" ma:versionID="5649bf335bc3a705ac2186bfb00ff3b3">
  <xsd:schema xmlns:xsd="http://www.w3.org/2001/XMLSchema" xmlns:xs="http://www.w3.org/2001/XMLSchema" xmlns:p="http://schemas.microsoft.com/office/2006/metadata/properties" xmlns:ns2="52deb952-e10c-4735-b3af-438a90377897" xmlns:ns3="cfcf29e4-d297-42f7-a9ba-793f291da0d2" targetNamespace="http://schemas.microsoft.com/office/2006/metadata/properties" ma:root="true" ma:fieldsID="13c47ce4b8612e060cbb1f79496a5394" ns2:_="" ns3:_="">
    <xsd:import namespace="52deb952-e10c-4735-b3af-438a90377897"/>
    <xsd:import namespace="cfcf29e4-d297-42f7-a9ba-793f291da0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hed4555b6cb549f9a758bad0837d817a" minOccurs="0"/>
                <xsd:element ref="ns3:TaxCatchAll" minOccurs="0"/>
                <xsd:element ref="ns3:k706477def1c4b409fa5cf1ac98c0f67" minOccurs="0"/>
                <xsd:element ref="ns3:e54b4af9e9f943fb86d41e2e38ac629a" minOccurs="0"/>
                <xsd:element ref="ns3:c13b3f82363c4b5ba58e45ada047e3be" minOccurs="0"/>
                <xsd:element ref="ns3:ca9837567574430f96dc356fbd204993" minOccurs="0"/>
                <xsd:element ref="ns3:PersonalIdentificationData" minOccurs="0"/>
                <xsd:element ref="ns3:KeyStage" minOccurs="0"/>
                <xsd:element ref="ns3:Year" minOccurs="0"/>
                <xsd:element ref="ns3:Lesson" minOccurs="0"/>
                <xsd:element ref="ns3:CustomTags" minOccurs="0"/>
                <xsd:element ref="ns3:CurriculumSubject" minOccurs="0"/>
                <xsd:element ref="ns3:SharedWithUsers" minOccurs="0"/>
                <xsd:element ref="ns3:SharedWithDetails" minOccurs="0"/>
                <xsd:element ref="ns2:MediaLengthInSeconds"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eb952-e10c-4735-b3af-438a90377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Location" ma:index="39" nillable="true" ma:displayName="Location" ma:internalName="MediaServiceLocation" ma:readOnly="true">
      <xsd:simpleType>
        <xsd:restriction base="dms:Text"/>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cf29e4-d297-42f7-a9ba-793f291da0d2" elementFormDefault="qualified">
    <xsd:import namespace="http://schemas.microsoft.com/office/2006/documentManagement/types"/>
    <xsd:import namespace="http://schemas.microsoft.com/office/infopath/2007/PartnerControls"/>
    <xsd:element name="hed4555b6cb549f9a758bad0837d817a" ma:index="18" nillable="true" ma:taxonomy="true" ma:internalName="hed4555b6cb549f9a758bad0837d817a" ma:taxonomyFieldName="Topic" ma:displayName="Topic" ma:fieldId="{1ed4555b-6cb5-49f9-a758-bad0837d817a}" ma:sspId="755c0e60-3cfb-4199-92cf-3a58c40b78d9" ma:termSetId="2ec87f25-1ae6-4086-9974-ada9379e3bd4"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392716f1-38e7-41f3-9d90-5f0a390028f7}" ma:internalName="TaxCatchAll" ma:showField="CatchAllData" ma:web="cfcf29e4-d297-42f7-a9ba-793f291da0d2">
      <xsd:complexType>
        <xsd:complexContent>
          <xsd:extension base="dms:MultiChoiceLookup">
            <xsd:sequence>
              <xsd:element name="Value" type="dms:Lookup" maxOccurs="unbounded" minOccurs="0" nillable="true"/>
            </xsd:sequence>
          </xsd:extension>
        </xsd:complexContent>
      </xsd:complexType>
    </xsd:element>
    <xsd:element name="k706477def1c4b409fa5cf1ac98c0f67" ma:index="21" nillable="true" ma:taxonomy="true" ma:internalName="k706477def1c4b409fa5cf1ac98c0f67" ma:taxonomyFieldName="Staff_x0020_Category" ma:displayName="Staff Category" ma:fieldId="{4706477d-ef1c-4b40-9fa5-cf1ac98c0f67}" ma:sspId="755c0e60-3cfb-4199-92cf-3a58c40b78d9" ma:termSetId="5b05a3a0-df5d-47f2-9137-1386e135273c" ma:anchorId="00000000-0000-0000-0000-000000000000" ma:open="false" ma:isKeyword="false">
      <xsd:complexType>
        <xsd:sequence>
          <xsd:element ref="pc:Terms" minOccurs="0" maxOccurs="1"/>
        </xsd:sequence>
      </xsd:complexType>
    </xsd:element>
    <xsd:element name="e54b4af9e9f943fb86d41e2e38ac629a" ma:index="23" nillable="true" ma:taxonomy="true" ma:internalName="e54b4af9e9f943fb86d41e2e38ac629a" ma:taxonomyFieldName="Exam_x0020_Board" ma:displayName="Exam Board" ma:fieldId="{e54b4af9-e9f9-43fb-86d4-1e2e38ac629a}" ma:sspId="755c0e60-3cfb-4199-92cf-3a58c40b78d9" ma:termSetId="97f6e8a2-21c5-4a49-b5a4-084bdc3c9578" ma:anchorId="00000000-0000-0000-0000-000000000000" ma:open="false" ma:isKeyword="false">
      <xsd:complexType>
        <xsd:sequence>
          <xsd:element ref="pc:Terms" minOccurs="0" maxOccurs="1"/>
        </xsd:sequence>
      </xsd:complexType>
    </xsd:element>
    <xsd:element name="c13b3f82363c4b5ba58e45ada047e3be" ma:index="25" nillable="true" ma:taxonomy="true" ma:internalName="c13b3f82363c4b5ba58e45ada047e3be" ma:taxonomyFieldName="Week" ma:displayName="Week" ma:fieldId="{c13b3f82-363c-4b5b-a58e-45ada047e3be}" ma:sspId="755c0e60-3cfb-4199-92cf-3a58c40b78d9" ma:termSetId="d54050ae-b7f9-464a-83a8-2dc3085172d4" ma:anchorId="00000000-0000-0000-0000-000000000000" ma:open="false" ma:isKeyword="false">
      <xsd:complexType>
        <xsd:sequence>
          <xsd:element ref="pc:Terms" minOccurs="0" maxOccurs="1"/>
        </xsd:sequence>
      </xsd:complexType>
    </xsd:element>
    <xsd:element name="ca9837567574430f96dc356fbd204993" ma:index="27" nillable="true" ma:taxonomy="true" ma:internalName="ca9837567574430f96dc356fbd204993" ma:taxonomyFieldName="Term" ma:displayName="Term" ma:fieldId="{ca983756-7574-430f-96dc-356fbd204993}" ma:sspId="755c0e60-3cfb-4199-92cf-3a58c40b78d9" ma:termSetId="051d1e4e-262e-4a64-be36-886a3eff3bdc" ma:anchorId="00000000-0000-0000-0000-000000000000" ma:open="false" ma:isKeyword="false">
      <xsd:complexType>
        <xsd:sequence>
          <xsd:element ref="pc:Terms" minOccurs="0" maxOccurs="1"/>
        </xsd:sequence>
      </xsd:complexType>
    </xsd:element>
    <xsd:element name="PersonalIdentificationData" ma:index="28" nillable="true" ma:displayName="Personal Identification Data" ma:internalName="Personal_x0020_Identification_x0020_Data">
      <xsd:simpleType>
        <xsd:restriction base="dms:Choice">
          <xsd:enumeration value="No"/>
          <xsd:enumeration value="Yes"/>
        </xsd:restriction>
      </xsd:simpleType>
    </xsd:element>
    <xsd:element name="KeyStage" ma:index="29" nillable="true" ma:displayName="Key Stage" ma:internalName="Key_x0020_Stage">
      <xsd:simpleType>
        <xsd:restriction base="dms:Text"/>
      </xsd:simpleType>
    </xsd:element>
    <xsd:element name="Year" ma:index="30" nillable="true" ma:displayName="Year" ma:internalName="Year">
      <xsd:simpleType>
        <xsd:restriction base="dms:Text"/>
      </xsd:simpleType>
    </xsd:element>
    <xsd:element name="Lesson" ma:index="31" nillable="true" ma:displayName="Lesson" ma:internalName="Lesson">
      <xsd:simpleType>
        <xsd:restriction base="dms:Text"/>
      </xsd:simpleType>
    </xsd:element>
    <xsd:element name="CustomTags" ma:index="32" nillable="true" ma:displayName="Custom Tags" ma:internalName="Custom_x0020_Tags">
      <xsd:simpleType>
        <xsd:restriction base="dms:Text"/>
      </xsd:simpleType>
    </xsd:element>
    <xsd:element name="CurriculumSubject" ma:index="33" nillable="true" ma:displayName="Curriculum Subject" ma:default="English"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706477def1c4b409fa5cf1ac98c0f67 xmlns="cfcf29e4-d297-42f7-a9ba-793f291da0d2">
      <Terms xmlns="http://schemas.microsoft.com/office/infopath/2007/PartnerControls"/>
    </k706477def1c4b409fa5cf1ac98c0f67>
    <CurriculumSubject xmlns="cfcf29e4-d297-42f7-a9ba-793f291da0d2">English</CurriculumSubject>
    <ca9837567574430f96dc356fbd204993 xmlns="cfcf29e4-d297-42f7-a9ba-793f291da0d2">
      <Terms xmlns="http://schemas.microsoft.com/office/infopath/2007/PartnerControls"/>
    </ca9837567574430f96dc356fbd204993>
    <TaxCatchAll xmlns="cfcf29e4-d297-42f7-a9ba-793f291da0d2" xsi:nil="true"/>
    <lcf76f155ced4ddcb4097134ff3c332f xmlns="52deb952-e10c-4735-b3af-438a90377897">
      <Terms xmlns="http://schemas.microsoft.com/office/infopath/2007/PartnerControls"/>
    </lcf76f155ced4ddcb4097134ff3c332f>
    <c13b3f82363c4b5ba58e45ada047e3be xmlns="cfcf29e4-d297-42f7-a9ba-793f291da0d2">
      <Terms xmlns="http://schemas.microsoft.com/office/infopath/2007/PartnerControls"/>
    </c13b3f82363c4b5ba58e45ada047e3be>
    <Lesson xmlns="cfcf29e4-d297-42f7-a9ba-793f291da0d2" xsi:nil="true"/>
    <KeyStage xmlns="cfcf29e4-d297-42f7-a9ba-793f291da0d2" xsi:nil="true"/>
    <hed4555b6cb549f9a758bad0837d817a xmlns="cfcf29e4-d297-42f7-a9ba-793f291da0d2">
      <Terms xmlns="http://schemas.microsoft.com/office/infopath/2007/PartnerControls"/>
    </hed4555b6cb549f9a758bad0837d817a>
    <Year xmlns="cfcf29e4-d297-42f7-a9ba-793f291da0d2" xsi:nil="true"/>
    <PersonalIdentificationData xmlns="cfcf29e4-d297-42f7-a9ba-793f291da0d2" xsi:nil="true"/>
    <e54b4af9e9f943fb86d41e2e38ac629a xmlns="cfcf29e4-d297-42f7-a9ba-793f291da0d2">
      <Terms xmlns="http://schemas.microsoft.com/office/infopath/2007/PartnerControls"/>
    </e54b4af9e9f943fb86d41e2e38ac629a>
    <CustomTags xmlns="cfcf29e4-d297-42f7-a9ba-793f291da0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7E0F42-D357-4216-BF1C-5F537F6DE7CE}"/>
</file>

<file path=customXml/itemProps2.xml><?xml version="1.0" encoding="utf-8"?>
<ds:datastoreItem xmlns:ds="http://schemas.openxmlformats.org/officeDocument/2006/customXml" ds:itemID="{6DC273CF-2EA6-45DE-AB3C-C9E3656AA2C8}">
  <ds:schemaRefs>
    <ds:schemaRef ds:uri="cfcf29e4-d297-42f7-a9ba-793f291da0d2"/>
    <ds:schemaRef ds:uri="52deb952-e10c-4735-b3af-438a90377897"/>
    <ds:schemaRef ds:uri="http://schemas.microsoft.com/office/2006/metadata/propertie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CC5DB59B-B8F4-463A-8B8B-0BBF0A709B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1538</TotalTime>
  <Words>857</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Simpson</dc:creator>
  <cp:lastModifiedBy>Ian Knightley</cp:lastModifiedBy>
  <cp:revision>13</cp:revision>
  <dcterms:created xsi:type="dcterms:W3CDTF">2022-05-31T14:35:02Z</dcterms:created>
  <dcterms:modified xsi:type="dcterms:W3CDTF">2023-06-27T10:52:45Z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0x010100E0028D1AB4A4AB49BF7572A65B69723F</vt:lpwstr>
  </property>
  <property fmtid="{D5CDD505-2E9C-101B-9397-08002B2CF9AE}" pid="3" name="Staff Category">
    <vt:lpwstr/>
  </property>
  <property fmtid="{D5CDD505-2E9C-101B-9397-08002B2CF9AE}" pid="4" name="Topic">
    <vt:lpwstr/>
  </property>
  <property fmtid="{D5CDD505-2E9C-101B-9397-08002B2CF9AE}" pid="5" name="MediaServiceImageTags">
    <vt:lpwstr/>
  </property>
  <property fmtid="{D5CDD505-2E9C-101B-9397-08002B2CF9AE}" pid="6" name="Term">
    <vt:lpwstr/>
  </property>
  <property fmtid="{D5CDD505-2E9C-101B-9397-08002B2CF9AE}" pid="7" name="Week">
    <vt:lpwstr/>
  </property>
  <property fmtid="{D5CDD505-2E9C-101B-9397-08002B2CF9AE}" pid="8" name="Exam Board">
    <vt:lpwstr/>
  </property>
</Properties>
</file>